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5143500" cx="9144000"/>
  <p:notesSz cx="6858000" cy="9144000"/>
  <p:embeddedFontLst>
    <p:embeddedFont>
      <p:font typeface="Proxima Nova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roximaNova-bold.fntdata"/><Relationship Id="rId20" Type="http://schemas.openxmlformats.org/officeDocument/2006/relationships/slide" Target="slides/slide15.xml"/><Relationship Id="rId42" Type="http://schemas.openxmlformats.org/officeDocument/2006/relationships/font" Target="fonts/ProximaNova-boldItalic.fntdata"/><Relationship Id="rId41" Type="http://schemas.openxmlformats.org/officeDocument/2006/relationships/font" Target="fonts/ProximaNova-italic.fntdata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ProximaNova-regular.fnt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97773eb4f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97773eb4f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497773eb4f_0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497773eb4f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499fcdd805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499fcdd805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499fcdd805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499fcdd805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497773eb4f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497773eb4f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497773eb4f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497773eb4f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497773eb4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497773eb4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497773eb4f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497773eb4f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499fcdd805_0_3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499fcdd805_0_3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499fcdd805_0_3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499fcdd805_0_3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497773eb4f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497773eb4f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499fcdd805_0_4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499fcdd805_0_4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499fcdd805_0_3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499fcdd805_0_3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499fcdd805_0_4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499fcdd805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499fcdd805_0_5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499fcdd805_0_5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33ac45b541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33ac45b541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499fcdd805_0_4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499fcdd805_0_4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499fcdd805_0_4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499fcdd805_0_4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499fcdd805_0_4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499fcdd805_0_4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497773eb4f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497773eb4f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497773eb4f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497773eb4f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497773eb4f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497773eb4f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g497773eb4f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8" name="Google Shape;348;g497773eb4f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g499fcdd805_0_5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3" name="Google Shape;353;g499fcdd805_0_5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497773eb4f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497773eb4f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497773eb4f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497773eb4f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497773eb4f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497773eb4f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97773eb4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97773eb4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497773eb4f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497773eb4f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497773eb4f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497773eb4f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497773eb4f_0_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497773eb4f_0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97773eb4f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97773eb4f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" name="Google Shape;11;p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" type="subTitle"/>
          </p:nvPr>
        </p:nvSpPr>
        <p:spPr>
          <a:xfrm>
            <a:off x="510450" y="3182313"/>
            <a:ext cx="8123100" cy="6300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991475"/>
            <a:ext cx="8520600" cy="191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4000"/>
              <a:buNone/>
              <a:defRPr b="1" sz="14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071300"/>
            <a:ext cx="8520600" cy="901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Google Shape;15;p3"/>
          <p:cNvCxnSpPr/>
          <p:nvPr/>
        </p:nvCxnSpPr>
        <p:spPr>
          <a:xfrm>
            <a:off x="0" y="2998150"/>
            <a:ext cx="91440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6" name="Google Shape;16;p3"/>
          <p:cNvSpPr txBox="1"/>
          <p:nvPr>
            <p:ph type="title"/>
          </p:nvPr>
        </p:nvSpPr>
        <p:spPr>
          <a:xfrm>
            <a:off x="510450" y="2057400"/>
            <a:ext cx="8123100" cy="778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" name="Google Shape;20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5" name="Google Shape;25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6" name="Google Shape;26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0" name="Google Shape;30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3" name="Google Shape;33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4" name="Google Shape;34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8"/>
          <p:cNvSpPr txBox="1"/>
          <p:nvPr>
            <p:ph type="title"/>
          </p:nvPr>
        </p:nvSpPr>
        <p:spPr>
          <a:xfrm>
            <a:off x="490250" y="526350"/>
            <a:ext cx="57975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7" name="Google Shape;37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9"/>
          <p:cNvSpPr/>
          <p:nvPr/>
        </p:nvSpPr>
        <p:spPr>
          <a:xfrm>
            <a:off x="4572000" y="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" name="Google Shape;4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1" name="Google Shape;41;p9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2" name="Google Shape;42;p9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3" name="Google Shape;43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0"/>
          <p:cNvSpPr txBox="1"/>
          <p:nvPr>
            <p:ph idx="1" type="body"/>
          </p:nvPr>
        </p:nvSpPr>
        <p:spPr>
          <a:xfrm>
            <a:off x="311700" y="42368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</a:lstStyle>
          <a:p/>
        </p:txBody>
      </p:sp>
      <p:sp>
        <p:nvSpPr>
          <p:cNvPr id="47" name="Google Shape;47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pearmint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Proxima Nova"/>
              <a:buNone/>
              <a:defRPr sz="28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Proxima Nova"/>
              <a:buChar char="●"/>
              <a:defRPr sz="1800"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●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Proxima Nova"/>
              <a:buChar char="○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Proxima Nova"/>
              <a:buChar char="■"/>
              <a:defRPr>
                <a:solidFill>
                  <a:schemeClr val="accent3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Proxima Nova"/>
                <a:ea typeface="Proxima Nova"/>
                <a:cs typeface="Proxima Nova"/>
                <a:sym typeface="Proxima Nov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2.png"/><Relationship Id="rId13" Type="http://schemas.openxmlformats.org/officeDocument/2006/relationships/image" Target="../media/image13.png"/><Relationship Id="rId1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1.png"/><Relationship Id="rId4" Type="http://schemas.openxmlformats.org/officeDocument/2006/relationships/image" Target="../media/image21.png"/><Relationship Id="rId9" Type="http://schemas.openxmlformats.org/officeDocument/2006/relationships/image" Target="../media/image14.png"/><Relationship Id="rId14" Type="http://schemas.openxmlformats.org/officeDocument/2006/relationships/image" Target="../media/image16.png"/><Relationship Id="rId5" Type="http://schemas.openxmlformats.org/officeDocument/2006/relationships/image" Target="../media/image39.png"/><Relationship Id="rId6" Type="http://schemas.openxmlformats.org/officeDocument/2006/relationships/image" Target="../media/image8.png"/><Relationship Id="rId7" Type="http://schemas.openxmlformats.org/officeDocument/2006/relationships/image" Target="../media/image40.png"/><Relationship Id="rId8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0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18.png"/><Relationship Id="rId7" Type="http://schemas.openxmlformats.org/officeDocument/2006/relationships/image" Target="../media/image19.png"/><Relationship Id="rId8" Type="http://schemas.openxmlformats.org/officeDocument/2006/relationships/image" Target="../media/image30.png"/></Relationships>
</file>

<file path=ppt/slides/_rels/slide13.xml.rels><?xml version="1.0" encoding="UTF-8" standalone="yes"?><Relationships xmlns="http://schemas.openxmlformats.org/package/2006/relationships"><Relationship Id="rId10" Type="http://schemas.openxmlformats.org/officeDocument/2006/relationships/image" Target="../media/image29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png"/><Relationship Id="rId4" Type="http://schemas.openxmlformats.org/officeDocument/2006/relationships/image" Target="../media/image28.png"/><Relationship Id="rId9" Type="http://schemas.openxmlformats.org/officeDocument/2006/relationships/image" Target="../media/image20.png"/><Relationship Id="rId5" Type="http://schemas.openxmlformats.org/officeDocument/2006/relationships/image" Target="../media/image31.png"/><Relationship Id="rId6" Type="http://schemas.openxmlformats.org/officeDocument/2006/relationships/image" Target="../media/image24.png"/><Relationship Id="rId7" Type="http://schemas.openxmlformats.org/officeDocument/2006/relationships/image" Target="../media/image26.png"/><Relationship Id="rId8" Type="http://schemas.openxmlformats.org/officeDocument/2006/relationships/image" Target="../media/image2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38.png"/><Relationship Id="rId7" Type="http://schemas.openxmlformats.org/officeDocument/2006/relationships/image" Target="../media/image46.png"/><Relationship Id="rId8" Type="http://schemas.openxmlformats.org/officeDocument/2006/relationships/image" Target="../media/image4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6.png"/><Relationship Id="rId4" Type="http://schemas.openxmlformats.org/officeDocument/2006/relationships/image" Target="../media/image32.png"/><Relationship Id="rId5" Type="http://schemas.openxmlformats.org/officeDocument/2006/relationships/image" Target="../media/image44.png"/><Relationship Id="rId6" Type="http://schemas.openxmlformats.org/officeDocument/2006/relationships/image" Target="../media/image36.png"/><Relationship Id="rId7" Type="http://schemas.openxmlformats.org/officeDocument/2006/relationships/image" Target="../media/image37.png"/><Relationship Id="rId8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1.png"/><Relationship Id="rId4" Type="http://schemas.openxmlformats.org/officeDocument/2006/relationships/image" Target="../media/image43.png"/><Relationship Id="rId5" Type="http://schemas.openxmlformats.org/officeDocument/2006/relationships/image" Target="../media/image51.png"/><Relationship Id="rId6" Type="http://schemas.openxmlformats.org/officeDocument/2006/relationships/image" Target="../media/image47.png"/><Relationship Id="rId7" Type="http://schemas.openxmlformats.org/officeDocument/2006/relationships/image" Target="../media/image57.png"/><Relationship Id="rId8" Type="http://schemas.openxmlformats.org/officeDocument/2006/relationships/image" Target="../media/image4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0.png"/><Relationship Id="rId4" Type="http://schemas.openxmlformats.org/officeDocument/2006/relationships/image" Target="../media/image35.png"/><Relationship Id="rId5" Type="http://schemas.openxmlformats.org/officeDocument/2006/relationships/image" Target="../media/image54.png"/><Relationship Id="rId6" Type="http://schemas.openxmlformats.org/officeDocument/2006/relationships/image" Target="../media/image45.png"/><Relationship Id="rId7" Type="http://schemas.openxmlformats.org/officeDocument/2006/relationships/image" Target="../media/image49.png"/><Relationship Id="rId8" Type="http://schemas.openxmlformats.org/officeDocument/2006/relationships/image" Target="../media/image5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8.png"/><Relationship Id="rId4" Type="http://schemas.openxmlformats.org/officeDocument/2006/relationships/image" Target="../media/image53.png"/><Relationship Id="rId5" Type="http://schemas.openxmlformats.org/officeDocument/2006/relationships/image" Target="../media/image62.png"/><Relationship Id="rId6" Type="http://schemas.openxmlformats.org/officeDocument/2006/relationships/image" Target="../media/image63.png"/><Relationship Id="rId7" Type="http://schemas.openxmlformats.org/officeDocument/2006/relationships/image" Target="../media/image55.png"/><Relationship Id="rId8" Type="http://schemas.openxmlformats.org/officeDocument/2006/relationships/image" Target="../media/image6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9.png"/><Relationship Id="rId4" Type="http://schemas.openxmlformats.org/officeDocument/2006/relationships/image" Target="../media/image61.png"/><Relationship Id="rId5" Type="http://schemas.openxmlformats.org/officeDocument/2006/relationships/image" Target="../media/image65.png"/><Relationship Id="rId6" Type="http://schemas.openxmlformats.org/officeDocument/2006/relationships/image" Target="../media/image79.png"/><Relationship Id="rId7" Type="http://schemas.openxmlformats.org/officeDocument/2006/relationships/image" Target="../media/image64.png"/><Relationship Id="rId8" Type="http://schemas.openxmlformats.org/officeDocument/2006/relationships/image" Target="../media/image8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9.png"/><Relationship Id="rId4" Type="http://schemas.openxmlformats.org/officeDocument/2006/relationships/image" Target="../media/image68.png"/><Relationship Id="rId5" Type="http://schemas.openxmlformats.org/officeDocument/2006/relationships/image" Target="../media/image76.png"/><Relationship Id="rId6" Type="http://schemas.openxmlformats.org/officeDocument/2006/relationships/image" Target="../media/image73.png"/><Relationship Id="rId7" Type="http://schemas.openxmlformats.org/officeDocument/2006/relationships/image" Target="../media/image67.png"/><Relationship Id="rId8" Type="http://schemas.openxmlformats.org/officeDocument/2006/relationships/image" Target="../media/image7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74.png"/><Relationship Id="rId4" Type="http://schemas.openxmlformats.org/officeDocument/2006/relationships/image" Target="../media/image70.png"/><Relationship Id="rId5" Type="http://schemas.openxmlformats.org/officeDocument/2006/relationships/image" Target="../media/image83.png"/><Relationship Id="rId6" Type="http://schemas.openxmlformats.org/officeDocument/2006/relationships/image" Target="../media/image82.png"/><Relationship Id="rId7" Type="http://schemas.openxmlformats.org/officeDocument/2006/relationships/image" Target="../media/image78.png"/><Relationship Id="rId8" Type="http://schemas.openxmlformats.org/officeDocument/2006/relationships/image" Target="../media/image7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0.png"/><Relationship Id="rId4" Type="http://schemas.openxmlformats.org/officeDocument/2006/relationships/image" Target="../media/image81.png"/><Relationship Id="rId5" Type="http://schemas.openxmlformats.org/officeDocument/2006/relationships/image" Target="../media/image100.png"/><Relationship Id="rId6" Type="http://schemas.openxmlformats.org/officeDocument/2006/relationships/image" Target="../media/image80.png"/><Relationship Id="rId7" Type="http://schemas.openxmlformats.org/officeDocument/2006/relationships/image" Target="../media/image77.png"/><Relationship Id="rId8" Type="http://schemas.openxmlformats.org/officeDocument/2006/relationships/image" Target="../media/image84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88.png"/><Relationship Id="rId4" Type="http://schemas.openxmlformats.org/officeDocument/2006/relationships/image" Target="../media/image89.png"/><Relationship Id="rId5" Type="http://schemas.openxmlformats.org/officeDocument/2006/relationships/image" Target="../media/image98.png"/><Relationship Id="rId6" Type="http://schemas.openxmlformats.org/officeDocument/2006/relationships/image" Target="../media/image96.png"/><Relationship Id="rId7" Type="http://schemas.openxmlformats.org/officeDocument/2006/relationships/image" Target="../media/image92.png"/><Relationship Id="rId8" Type="http://schemas.openxmlformats.org/officeDocument/2006/relationships/image" Target="../media/image97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5.png"/><Relationship Id="rId4" Type="http://schemas.openxmlformats.org/officeDocument/2006/relationships/image" Target="../media/image86.png"/><Relationship Id="rId5" Type="http://schemas.openxmlformats.org/officeDocument/2006/relationships/image" Target="../media/image94.png"/><Relationship Id="rId6" Type="http://schemas.openxmlformats.org/officeDocument/2006/relationships/image" Target="../media/image93.png"/><Relationship Id="rId7" Type="http://schemas.openxmlformats.org/officeDocument/2006/relationships/image" Target="../media/image91.png"/><Relationship Id="rId8" Type="http://schemas.openxmlformats.org/officeDocument/2006/relationships/image" Target="../media/image99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.png"/><Relationship Id="rId4" Type="http://schemas.openxmlformats.org/officeDocument/2006/relationships/image" Target="../media/image5.png"/><Relationship Id="rId5" Type="http://schemas.openxmlformats.org/officeDocument/2006/relationships/image" Target="../media/image15.png"/><Relationship Id="rId6" Type="http://schemas.openxmlformats.org/officeDocument/2006/relationships/image" Target="../media/image1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Processamento Digital de Imagens</a:t>
            </a:r>
            <a:endParaRPr sz="3800"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510450" y="4214177"/>
            <a:ext cx="81231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Arthur Flor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/>
              <a:t>Glauber Nascimento</a:t>
            </a:r>
            <a:endParaRPr sz="1600"/>
          </a:p>
        </p:txBody>
      </p:sp>
      <p:sp>
        <p:nvSpPr>
          <p:cNvPr id="61" name="Google Shape;61;p13"/>
          <p:cNvSpPr txBox="1"/>
          <p:nvPr>
            <p:ph idx="1" type="subTitle"/>
          </p:nvPr>
        </p:nvSpPr>
        <p:spPr>
          <a:xfrm>
            <a:off x="510450" y="3327750"/>
            <a:ext cx="8123100" cy="5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Projeto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Dataset</a:t>
            </a:r>
            <a:endParaRPr b="1" sz="2400"/>
          </a:p>
        </p:txBody>
      </p:sp>
      <p:pic>
        <p:nvPicPr>
          <p:cNvPr id="123" name="Google Shape;12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0672" y="2160725"/>
            <a:ext cx="1152000" cy="11498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4" name="Google Shape;124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51103" y="3393344"/>
            <a:ext cx="1152000" cy="11498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5" name="Google Shape;125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45878" y="3406319"/>
            <a:ext cx="1152000" cy="11498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6" name="Google Shape;126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0678" y="3407419"/>
            <a:ext cx="1152000" cy="114980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27" name="Google Shape;127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51093" y="2160728"/>
            <a:ext cx="1152000" cy="115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28" name="Google Shape;128;p22"/>
          <p:cNvSpPr txBox="1"/>
          <p:nvPr>
            <p:ph idx="1" type="body"/>
          </p:nvPr>
        </p:nvSpPr>
        <p:spPr>
          <a:xfrm>
            <a:off x="313200" y="1152475"/>
            <a:ext cx="8506800" cy="81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pt-BR" sz="1600">
                <a:solidFill>
                  <a:srgbClr val="000000"/>
                </a:solidFill>
              </a:rPr>
              <a:t>Dataset criado com 100 imagens de cerâmicas com rachaduras (256x256)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pt-BR" sz="1600">
                <a:solidFill>
                  <a:srgbClr val="000000"/>
                </a:solidFill>
              </a:rPr>
              <a:t>Data Augmentation de 10.000 imagens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29" name="Google Shape;129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740878" y="2155800"/>
            <a:ext cx="1152000" cy="115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0" name="Google Shape;130;p22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551328" y="2160725"/>
            <a:ext cx="1152000" cy="115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1" name="Google Shape;131;p22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1740872" y="3406325"/>
            <a:ext cx="1152000" cy="115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2" name="Google Shape;132;p2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7551322" y="3393350"/>
            <a:ext cx="1152000" cy="115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3" name="Google Shape;133;p22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3345872" y="2155800"/>
            <a:ext cx="1152000" cy="115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4" name="Google Shape;134;p22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4646072" y="2155800"/>
            <a:ext cx="1152000" cy="115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35" name="Google Shape;135;p22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646100" y="3406325"/>
            <a:ext cx="1152000" cy="1152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36" name="Google Shape;136;p22"/>
          <p:cNvSpPr txBox="1"/>
          <p:nvPr>
            <p:ph idx="1" type="body"/>
          </p:nvPr>
        </p:nvSpPr>
        <p:spPr>
          <a:xfrm>
            <a:off x="440675" y="4680000"/>
            <a:ext cx="82626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000000"/>
                </a:solidFill>
              </a:rPr>
              <a:t>Imagens do dataset e suas respectivas labels</a:t>
            </a:r>
            <a:endParaRPr i="1"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3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PDI</a:t>
            </a:r>
            <a:endParaRPr sz="3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125"/>
            <a:ext cx="4260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Pré-processamento</a:t>
            </a:r>
            <a:endParaRPr b="1" sz="2400"/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320" y="223375"/>
            <a:ext cx="1348714" cy="8514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8" name="Google Shape;14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320" y="2403202"/>
            <a:ext cx="1348714" cy="7797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49" name="Google Shape;14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332" y="3325585"/>
            <a:ext cx="1348714" cy="12442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0" name="Google Shape;150;p24"/>
          <p:cNvSpPr txBox="1"/>
          <p:nvPr>
            <p:ph idx="1" type="body"/>
          </p:nvPr>
        </p:nvSpPr>
        <p:spPr>
          <a:xfrm>
            <a:off x="313200" y="1152950"/>
            <a:ext cx="4260300" cy="3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pt-BR" sz="1600">
                <a:solidFill>
                  <a:srgbClr val="000000"/>
                </a:solidFill>
              </a:rPr>
              <a:t>Binarização?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9806" y="223375"/>
            <a:ext cx="1348714" cy="8514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2" name="Google Shape;152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9794" y="2403202"/>
            <a:ext cx="1348714" cy="7797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3" name="Google Shape;153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9806" y="3341360"/>
            <a:ext cx="1348714" cy="124339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5212325" y="4680000"/>
            <a:ext cx="31362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000000"/>
                </a:solidFill>
              </a:rPr>
              <a:t>Imagens originais e binarizadas</a:t>
            </a:r>
            <a:endParaRPr i="1" sz="1000">
              <a:solidFill>
                <a:srgbClr val="000000"/>
              </a:solidFill>
            </a:endParaRPr>
          </a:p>
        </p:txBody>
      </p:sp>
      <p:pic>
        <p:nvPicPr>
          <p:cNvPr id="155" name="Google Shape;155;p2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1675" y="1233187"/>
            <a:ext cx="1350000" cy="101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56" name="Google Shape;156;p24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99150" y="1233188"/>
            <a:ext cx="1350000" cy="101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5"/>
          <p:cNvSpPr txBox="1"/>
          <p:nvPr>
            <p:ph type="title"/>
          </p:nvPr>
        </p:nvSpPr>
        <p:spPr>
          <a:xfrm>
            <a:off x="311700" y="445125"/>
            <a:ext cx="4260300" cy="573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Pré-processamento</a:t>
            </a:r>
            <a:endParaRPr b="1" sz="2400"/>
          </a:p>
        </p:txBody>
      </p:sp>
      <p:pic>
        <p:nvPicPr>
          <p:cNvPr id="162" name="Google Shape;16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2320" y="223375"/>
            <a:ext cx="1348714" cy="85140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2320" y="2403202"/>
            <a:ext cx="1348714" cy="779756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4" name="Google Shape;164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12332" y="3325585"/>
            <a:ext cx="1348714" cy="12442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65" name="Google Shape;165;p25"/>
          <p:cNvSpPr txBox="1"/>
          <p:nvPr>
            <p:ph idx="1" type="body"/>
          </p:nvPr>
        </p:nvSpPr>
        <p:spPr>
          <a:xfrm>
            <a:off x="313200" y="1152950"/>
            <a:ext cx="4260300" cy="343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pt-BR" sz="1600">
                <a:solidFill>
                  <a:srgbClr val="000000"/>
                </a:solidFill>
              </a:rPr>
              <a:t>Equalização da luz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pt-BR" sz="1600">
                <a:solidFill>
                  <a:srgbClr val="000000"/>
                </a:solidFill>
              </a:rPr>
              <a:t>Filtro gaussiano (3x3)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pt-BR" sz="1600">
                <a:solidFill>
                  <a:srgbClr val="000000"/>
                </a:solidFill>
              </a:rPr>
              <a:t>Ajuste de luz e contraste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pt-BR" sz="1600">
                <a:solidFill>
                  <a:srgbClr val="000000"/>
                </a:solidFill>
              </a:rPr>
              <a:t>Inversão de cores (caso necessário)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pt-BR" sz="1600">
                <a:solidFill>
                  <a:srgbClr val="000000"/>
                </a:solidFill>
              </a:rPr>
              <a:t>Erosão e dilatação (5x5)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pt-BR" sz="1600">
                <a:solidFill>
                  <a:srgbClr val="000000"/>
                </a:solidFill>
              </a:rPr>
              <a:t>Binarização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66" name="Google Shape;166;p25"/>
          <p:cNvSpPr txBox="1"/>
          <p:nvPr>
            <p:ph idx="1" type="body"/>
          </p:nvPr>
        </p:nvSpPr>
        <p:spPr>
          <a:xfrm>
            <a:off x="5212325" y="4680000"/>
            <a:ext cx="31362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000000"/>
                </a:solidFill>
              </a:rPr>
              <a:t>Imagens originais e tratadas</a:t>
            </a:r>
            <a:endParaRPr i="1" sz="1000">
              <a:solidFill>
                <a:srgbClr val="000000"/>
              </a:solidFill>
            </a:endParaRPr>
          </a:p>
        </p:txBody>
      </p:sp>
      <p:pic>
        <p:nvPicPr>
          <p:cNvPr id="167" name="Google Shape;167;p2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999172" y="222475"/>
            <a:ext cx="1350000" cy="853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8" name="Google Shape;16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99184" y="3324900"/>
            <a:ext cx="1350000" cy="1245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69" name="Google Shape;169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9175" y="2394250"/>
            <a:ext cx="1350000" cy="7812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0" name="Google Shape;170;p2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211675" y="1233187"/>
            <a:ext cx="1350000" cy="10116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71" name="Google Shape;171;p2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999175" y="1229163"/>
            <a:ext cx="1350000" cy="101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Deep Learning</a:t>
            </a:r>
            <a:endParaRPr sz="380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U-net</a:t>
            </a:r>
            <a:endParaRPr b="1" sz="2400"/>
          </a:p>
        </p:txBody>
      </p:sp>
      <p:sp>
        <p:nvSpPr>
          <p:cNvPr id="182" name="Google Shape;182;p27"/>
          <p:cNvSpPr txBox="1"/>
          <p:nvPr>
            <p:ph idx="1" type="body"/>
          </p:nvPr>
        </p:nvSpPr>
        <p:spPr>
          <a:xfrm>
            <a:off x="311700" y="1152475"/>
            <a:ext cx="3111300" cy="3455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A U-net é uma arquitetura de rede convolucional para segmentação rápida e precisa de imagens, </a:t>
            </a:r>
            <a:r>
              <a:rPr lang="pt-BR" sz="1400">
                <a:solidFill>
                  <a:srgbClr val="000000"/>
                </a:solidFill>
              </a:rPr>
              <a:t>desenvolvida para a área de biomedicina.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183" name="Google Shape;18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456" y="1153375"/>
            <a:ext cx="5122949" cy="342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84" name="Google Shape;184;p27"/>
          <p:cNvSpPr txBox="1"/>
          <p:nvPr>
            <p:ph idx="1" type="body"/>
          </p:nvPr>
        </p:nvSpPr>
        <p:spPr>
          <a:xfrm>
            <a:off x="3548550" y="4608000"/>
            <a:ext cx="5252400" cy="364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000000"/>
                </a:solidFill>
              </a:rPr>
              <a:t>Arquitetura da U-net. </a:t>
            </a:r>
            <a:endParaRPr i="1" sz="1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000000"/>
                </a:solidFill>
              </a:rPr>
              <a:t>Fonte: https://lmb.informatik.uni-freiburg.de/people/ronneber/u-net/</a:t>
            </a:r>
            <a:endParaRPr i="1"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Resultados</a:t>
            </a:r>
            <a:endParaRPr sz="38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Segmentação</a:t>
            </a:r>
            <a:endParaRPr b="1" sz="2400"/>
          </a:p>
        </p:txBody>
      </p:sp>
      <p:pic>
        <p:nvPicPr>
          <p:cNvPr id="195" name="Google Shape;195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437" y="1571225"/>
            <a:ext cx="2282994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6" name="Google Shape;196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37" y="15712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7" name="Google Shape;197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2037" y="33160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98" name="Google Shape;198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7412" y="3336125"/>
            <a:ext cx="1945057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99" name="Google Shape;199;p29"/>
          <p:cNvSpPr txBox="1"/>
          <p:nvPr>
            <p:ph idx="1" type="body"/>
          </p:nvPr>
        </p:nvSpPr>
        <p:spPr>
          <a:xfrm>
            <a:off x="5084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Original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0" name="Google Shape;200;p29"/>
          <p:cNvSpPr txBox="1"/>
          <p:nvPr>
            <p:ph idx="1" type="body"/>
          </p:nvPr>
        </p:nvSpPr>
        <p:spPr>
          <a:xfrm>
            <a:off x="34305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Pré-processada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01" name="Google Shape;201;p29"/>
          <p:cNvSpPr txBox="1"/>
          <p:nvPr>
            <p:ph idx="1" type="body"/>
          </p:nvPr>
        </p:nvSpPr>
        <p:spPr>
          <a:xfrm>
            <a:off x="63526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Segmentada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02" name="Google Shape;202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352625" y="1571213"/>
            <a:ext cx="2282994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03" name="Google Shape;203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21563" y="3336125"/>
            <a:ext cx="1942675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Segmentação</a:t>
            </a:r>
            <a:endParaRPr b="1" sz="2400"/>
          </a:p>
        </p:txBody>
      </p:sp>
      <p:sp>
        <p:nvSpPr>
          <p:cNvPr id="209" name="Google Shape;209;p30"/>
          <p:cNvSpPr txBox="1"/>
          <p:nvPr>
            <p:ph idx="1" type="body"/>
          </p:nvPr>
        </p:nvSpPr>
        <p:spPr>
          <a:xfrm>
            <a:off x="5084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Original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0" name="Google Shape;210;p30"/>
          <p:cNvSpPr txBox="1"/>
          <p:nvPr>
            <p:ph idx="1" type="body"/>
          </p:nvPr>
        </p:nvSpPr>
        <p:spPr>
          <a:xfrm>
            <a:off x="34305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Pré-processada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11" name="Google Shape;211;p30"/>
          <p:cNvSpPr txBox="1"/>
          <p:nvPr>
            <p:ph idx="1" type="body"/>
          </p:nvPr>
        </p:nvSpPr>
        <p:spPr>
          <a:xfrm>
            <a:off x="63526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Segmentada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6095" y="1571225"/>
            <a:ext cx="1787657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3" name="Google Shape;21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25" y="15712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4" name="Google Shape;21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00308" y="1571225"/>
            <a:ext cx="1787657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5" name="Google Shape;215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69675" y="3336125"/>
            <a:ext cx="2560506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6" name="Google Shape;21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000" y="33160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17" name="Google Shape;217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3825" y="3336125"/>
            <a:ext cx="2560506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Segmentação</a:t>
            </a:r>
            <a:endParaRPr b="1" sz="2400"/>
          </a:p>
        </p:txBody>
      </p:sp>
      <p:sp>
        <p:nvSpPr>
          <p:cNvPr id="223" name="Google Shape;223;p31"/>
          <p:cNvSpPr txBox="1"/>
          <p:nvPr>
            <p:ph idx="1" type="body"/>
          </p:nvPr>
        </p:nvSpPr>
        <p:spPr>
          <a:xfrm>
            <a:off x="5084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Original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24" name="Google Shape;224;p31"/>
          <p:cNvSpPr txBox="1"/>
          <p:nvPr>
            <p:ph idx="1" type="body"/>
          </p:nvPr>
        </p:nvSpPr>
        <p:spPr>
          <a:xfrm>
            <a:off x="34305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Pré-processada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25" name="Google Shape;225;p31"/>
          <p:cNvSpPr txBox="1"/>
          <p:nvPr>
            <p:ph idx="1" type="body"/>
          </p:nvPr>
        </p:nvSpPr>
        <p:spPr>
          <a:xfrm>
            <a:off x="63526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Segmentada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26" name="Google Shape;22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50" y="1571225"/>
            <a:ext cx="1877727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7" name="Google Shape;227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00" y="15712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8" name="Google Shape;228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55213" y="1571225"/>
            <a:ext cx="1877727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9" name="Google Shape;229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46500" y="3336125"/>
            <a:ext cx="2006808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0" name="Google Shape;230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025" y="33160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31" name="Google Shape;231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90738" y="3316025"/>
            <a:ext cx="2006808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Conteúdo</a:t>
            </a:r>
            <a:endParaRPr b="1" sz="3000"/>
          </a:p>
        </p:txBody>
      </p:sp>
      <p:sp>
        <p:nvSpPr>
          <p:cNvPr id="67" name="Google Shape;67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Introdução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Estudos Relacionados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Abordagem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Base de Dados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PDI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Deep Learning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Resultados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Conclusões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Segmentação</a:t>
            </a:r>
            <a:endParaRPr b="1" sz="2400"/>
          </a:p>
        </p:txBody>
      </p:sp>
      <p:sp>
        <p:nvSpPr>
          <p:cNvPr id="237" name="Google Shape;237;p32"/>
          <p:cNvSpPr txBox="1"/>
          <p:nvPr>
            <p:ph idx="1" type="body"/>
          </p:nvPr>
        </p:nvSpPr>
        <p:spPr>
          <a:xfrm>
            <a:off x="5084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Original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38" name="Google Shape;238;p32"/>
          <p:cNvSpPr txBox="1"/>
          <p:nvPr>
            <p:ph idx="1" type="body"/>
          </p:nvPr>
        </p:nvSpPr>
        <p:spPr>
          <a:xfrm>
            <a:off x="34305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Pré-processada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39" name="Google Shape;239;p32"/>
          <p:cNvSpPr txBox="1"/>
          <p:nvPr>
            <p:ph idx="1" type="body"/>
          </p:nvPr>
        </p:nvSpPr>
        <p:spPr>
          <a:xfrm>
            <a:off x="63526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Segmentada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40" name="Google Shape;24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5500" y="1668263"/>
            <a:ext cx="2502242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1" name="Google Shape;241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00" y="166827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2" name="Google Shape;242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43000" y="1668263"/>
            <a:ext cx="2502242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3" name="Google Shape;243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96987" y="3336113"/>
            <a:ext cx="1505863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4" name="Google Shape;244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025" y="3336113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5" name="Google Shape;245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41200" y="3336113"/>
            <a:ext cx="1505863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Segmentação</a:t>
            </a:r>
            <a:endParaRPr b="1" sz="2400"/>
          </a:p>
        </p:txBody>
      </p:sp>
      <p:sp>
        <p:nvSpPr>
          <p:cNvPr id="251" name="Google Shape;251;p33"/>
          <p:cNvSpPr txBox="1"/>
          <p:nvPr>
            <p:ph idx="1" type="body"/>
          </p:nvPr>
        </p:nvSpPr>
        <p:spPr>
          <a:xfrm>
            <a:off x="5084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Original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52" name="Google Shape;252;p33"/>
          <p:cNvSpPr txBox="1"/>
          <p:nvPr>
            <p:ph idx="1" type="body"/>
          </p:nvPr>
        </p:nvSpPr>
        <p:spPr>
          <a:xfrm>
            <a:off x="34305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Pré-processada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53" name="Google Shape;253;p33"/>
          <p:cNvSpPr txBox="1"/>
          <p:nvPr>
            <p:ph idx="1" type="body"/>
          </p:nvPr>
        </p:nvSpPr>
        <p:spPr>
          <a:xfrm>
            <a:off x="63526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Segmentada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7375" y="1571225"/>
            <a:ext cx="1825047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5" name="Google Shape;255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25" y="15712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6" name="Google Shape;256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81613" y="1571225"/>
            <a:ext cx="1825047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7" name="Google Shape;25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7375" y="3336125"/>
            <a:ext cx="1918512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8" name="Google Shape;25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000" y="33361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59" name="Google Shape;259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4888" y="3336125"/>
            <a:ext cx="1918512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Segmentação</a:t>
            </a:r>
            <a:endParaRPr b="1" sz="2400"/>
          </a:p>
        </p:txBody>
      </p:sp>
      <p:sp>
        <p:nvSpPr>
          <p:cNvPr id="265" name="Google Shape;265;p34"/>
          <p:cNvSpPr txBox="1"/>
          <p:nvPr>
            <p:ph idx="1" type="body"/>
          </p:nvPr>
        </p:nvSpPr>
        <p:spPr>
          <a:xfrm>
            <a:off x="5084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Original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66" name="Google Shape;266;p34"/>
          <p:cNvSpPr txBox="1"/>
          <p:nvPr>
            <p:ph idx="1" type="body"/>
          </p:nvPr>
        </p:nvSpPr>
        <p:spPr>
          <a:xfrm>
            <a:off x="34305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Pré-processada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67" name="Google Shape;267;p34"/>
          <p:cNvSpPr txBox="1"/>
          <p:nvPr>
            <p:ph idx="1" type="body"/>
          </p:nvPr>
        </p:nvSpPr>
        <p:spPr>
          <a:xfrm>
            <a:off x="63526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Segmentada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68" name="Google Shape;268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7413" y="1612925"/>
            <a:ext cx="2145029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69" name="Google Shape;269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25" y="16129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0" name="Google Shape;270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21600" y="1612800"/>
            <a:ext cx="2145029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1" name="Google Shape;271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6000" y="3336125"/>
            <a:ext cx="1919664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2" name="Google Shape;272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025" y="33361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73" name="Google Shape;273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538375" y="3336125"/>
            <a:ext cx="1919034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3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Resultados - Erros</a:t>
            </a:r>
            <a:endParaRPr sz="38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Segmentação</a:t>
            </a:r>
            <a:endParaRPr b="1" sz="2400"/>
          </a:p>
        </p:txBody>
      </p:sp>
      <p:sp>
        <p:nvSpPr>
          <p:cNvPr id="284" name="Google Shape;284;p36"/>
          <p:cNvSpPr txBox="1"/>
          <p:nvPr>
            <p:ph idx="1" type="body"/>
          </p:nvPr>
        </p:nvSpPr>
        <p:spPr>
          <a:xfrm>
            <a:off x="5084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Original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85" name="Google Shape;285;p36"/>
          <p:cNvSpPr txBox="1"/>
          <p:nvPr>
            <p:ph idx="1" type="body"/>
          </p:nvPr>
        </p:nvSpPr>
        <p:spPr>
          <a:xfrm>
            <a:off x="34305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Pré-processada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86" name="Google Shape;286;p36"/>
          <p:cNvSpPr txBox="1"/>
          <p:nvPr>
            <p:ph idx="1" type="body"/>
          </p:nvPr>
        </p:nvSpPr>
        <p:spPr>
          <a:xfrm>
            <a:off x="63526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Segmentada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287" name="Google Shape;287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1225" y="1571225"/>
            <a:ext cx="1057401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8" name="Google Shape;288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00" y="15712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89" name="Google Shape;289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10713" y="3336125"/>
            <a:ext cx="1078423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0" name="Google Shape;29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852025" y="33361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1" name="Google Shape;29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965375" y="1571225"/>
            <a:ext cx="1056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92" name="Google Shape;292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42950" y="3336125"/>
            <a:ext cx="1078423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Segmentação - Erros</a:t>
            </a:r>
            <a:endParaRPr b="1" sz="2400"/>
          </a:p>
        </p:txBody>
      </p:sp>
      <p:sp>
        <p:nvSpPr>
          <p:cNvPr id="298" name="Google Shape;298;p37"/>
          <p:cNvSpPr txBox="1"/>
          <p:nvPr>
            <p:ph idx="1" type="body"/>
          </p:nvPr>
        </p:nvSpPr>
        <p:spPr>
          <a:xfrm>
            <a:off x="5084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Original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34305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Pré-processada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00" name="Google Shape;300;p37"/>
          <p:cNvSpPr txBox="1"/>
          <p:nvPr>
            <p:ph idx="1" type="body"/>
          </p:nvPr>
        </p:nvSpPr>
        <p:spPr>
          <a:xfrm>
            <a:off x="63526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Segmentada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01" name="Google Shape;301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4137" y="3336125"/>
            <a:ext cx="1911529" cy="143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2" name="Google Shape;302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37" y="33160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3" name="Google Shape;303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8387" y="3336125"/>
            <a:ext cx="1907789" cy="143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4" name="Google Shape;304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0158" y="1668275"/>
            <a:ext cx="2559553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5" name="Google Shape;30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025" y="166827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06" name="Google Shape;306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14358" y="1612925"/>
            <a:ext cx="2559553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Segmentação - Erros</a:t>
            </a:r>
            <a:endParaRPr b="1" sz="2400"/>
          </a:p>
        </p:txBody>
      </p:sp>
      <p:sp>
        <p:nvSpPr>
          <p:cNvPr id="312" name="Google Shape;312;p38"/>
          <p:cNvSpPr txBox="1"/>
          <p:nvPr>
            <p:ph idx="1" type="body"/>
          </p:nvPr>
        </p:nvSpPr>
        <p:spPr>
          <a:xfrm>
            <a:off x="5084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Original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13" name="Google Shape;313;p38"/>
          <p:cNvSpPr txBox="1"/>
          <p:nvPr>
            <p:ph idx="1" type="body"/>
          </p:nvPr>
        </p:nvSpPr>
        <p:spPr>
          <a:xfrm>
            <a:off x="34305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Pré-processada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14" name="Google Shape;314;p38"/>
          <p:cNvSpPr txBox="1"/>
          <p:nvPr>
            <p:ph idx="1" type="body"/>
          </p:nvPr>
        </p:nvSpPr>
        <p:spPr>
          <a:xfrm>
            <a:off x="63526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Segmentada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15" name="Google Shape;315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3847" y="1668275"/>
            <a:ext cx="1852150" cy="143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6" name="Google Shape;316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00" y="16582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7" name="Google Shape;317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67997" y="1659600"/>
            <a:ext cx="1852150" cy="143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8" name="Google Shape;318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55641" y="3316025"/>
            <a:ext cx="988552" cy="143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19" name="Google Shape;319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000" y="33160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20" name="Google Shape;320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999791" y="3318775"/>
            <a:ext cx="988552" cy="14399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Segmentação - Erros</a:t>
            </a:r>
            <a:endParaRPr b="1" sz="2400"/>
          </a:p>
        </p:txBody>
      </p:sp>
      <p:sp>
        <p:nvSpPr>
          <p:cNvPr id="326" name="Google Shape;326;p39"/>
          <p:cNvSpPr txBox="1"/>
          <p:nvPr>
            <p:ph idx="1" type="body"/>
          </p:nvPr>
        </p:nvSpPr>
        <p:spPr>
          <a:xfrm>
            <a:off x="5084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Original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27" name="Google Shape;327;p39"/>
          <p:cNvSpPr txBox="1"/>
          <p:nvPr>
            <p:ph idx="1" type="body"/>
          </p:nvPr>
        </p:nvSpPr>
        <p:spPr>
          <a:xfrm>
            <a:off x="34305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Pré-processada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28" name="Google Shape;328;p39"/>
          <p:cNvSpPr txBox="1"/>
          <p:nvPr>
            <p:ph idx="1" type="body"/>
          </p:nvPr>
        </p:nvSpPr>
        <p:spPr>
          <a:xfrm>
            <a:off x="6352625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Segmentada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29" name="Google Shape;329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9097" y="1668275"/>
            <a:ext cx="2181667" cy="144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0" name="Google Shape;330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52025" y="16582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1" name="Google Shape;33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3284" y="1658013"/>
            <a:ext cx="2181667" cy="144000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2" name="Google Shape;33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48843" y="3336125"/>
            <a:ext cx="1202184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3" name="Google Shape;33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52000" y="33160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34" name="Google Shape;334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892980" y="3315625"/>
            <a:ext cx="1202184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0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Conclusões</a:t>
            </a:r>
            <a:endParaRPr sz="3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Conclusões</a:t>
            </a:r>
            <a:endParaRPr b="1" sz="2400"/>
          </a:p>
        </p:txBody>
      </p:sp>
      <p:sp>
        <p:nvSpPr>
          <p:cNvPr id="345" name="Google Shape;345;p4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Dataset: quantidade e diversificação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Imagens: uniformização e qualidade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Pré-processamento: minimizar etapas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➔"/>
            </a:pPr>
            <a:r>
              <a:rPr lang="pt-BR">
                <a:solidFill>
                  <a:srgbClr val="000000"/>
                </a:solidFill>
              </a:rPr>
              <a:t>Possibilidade de se trabalhar com outros cenários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Introdução</a:t>
            </a:r>
            <a:endParaRPr sz="38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2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Extra</a:t>
            </a:r>
            <a:endParaRPr sz="3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Outras Detecções</a:t>
            </a:r>
            <a:endParaRPr b="1" sz="2400"/>
          </a:p>
        </p:txBody>
      </p:sp>
      <p:sp>
        <p:nvSpPr>
          <p:cNvPr id="356" name="Google Shape;356;p43"/>
          <p:cNvSpPr txBox="1"/>
          <p:nvPr>
            <p:ph idx="1" type="body"/>
          </p:nvPr>
        </p:nvSpPr>
        <p:spPr>
          <a:xfrm>
            <a:off x="1578550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Original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57" name="Google Shape;357;p43"/>
          <p:cNvSpPr txBox="1"/>
          <p:nvPr>
            <p:ph idx="1" type="body"/>
          </p:nvPr>
        </p:nvSpPr>
        <p:spPr>
          <a:xfrm>
            <a:off x="3967250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Pré-processada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58" name="Google Shape;358;p43"/>
          <p:cNvSpPr txBox="1"/>
          <p:nvPr>
            <p:ph idx="1" type="body"/>
          </p:nvPr>
        </p:nvSpPr>
        <p:spPr>
          <a:xfrm>
            <a:off x="6355950" y="1190225"/>
            <a:ext cx="22830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Segmentada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59" name="Google Shape;35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00050" y="1659600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0" name="Google Shape;3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8725" y="16582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1" name="Google Shape;361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400" y="16580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362" name="Google Shape;362;p43"/>
          <p:cNvSpPr txBox="1"/>
          <p:nvPr>
            <p:ph idx="1" type="body"/>
          </p:nvPr>
        </p:nvSpPr>
        <p:spPr>
          <a:xfrm>
            <a:off x="505050" y="2254500"/>
            <a:ext cx="11949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Microscópio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63" name="Google Shape;363;p43"/>
          <p:cNvSpPr txBox="1"/>
          <p:nvPr>
            <p:ph idx="1" type="body"/>
          </p:nvPr>
        </p:nvSpPr>
        <p:spPr>
          <a:xfrm>
            <a:off x="505050" y="3986700"/>
            <a:ext cx="1194900" cy="250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Concreto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364" name="Google Shape;364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000063" y="3391800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5" name="Google Shape;365;p4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88725" y="33918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366" name="Google Shape;366;p4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777375" y="3391825"/>
            <a:ext cx="1440000" cy="144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4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Referências</a:t>
            </a:r>
            <a:endParaRPr sz="3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5"/>
          <p:cNvSpPr txBox="1"/>
          <p:nvPr>
            <p:ph idx="1" type="body"/>
          </p:nvPr>
        </p:nvSpPr>
        <p:spPr>
          <a:xfrm>
            <a:off x="311700" y="1152475"/>
            <a:ext cx="8520600" cy="3737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pt-BR" sz="1400">
                <a:solidFill>
                  <a:srgbClr val="000000"/>
                </a:solidFill>
              </a:rPr>
              <a:t>Cha, Y. , Choi, W. and Büyüköztürk, O. (2017) </a:t>
            </a:r>
            <a:r>
              <a:rPr b="1" lang="pt-BR" sz="1400">
                <a:solidFill>
                  <a:srgbClr val="000000"/>
                </a:solidFill>
              </a:rPr>
              <a:t>Deep Learning‐Based Crack Damage Detection Using Convolutional Neural Networks</a:t>
            </a:r>
            <a:r>
              <a:rPr lang="pt-BR" sz="1400">
                <a:solidFill>
                  <a:srgbClr val="000000"/>
                </a:solidFill>
              </a:rPr>
              <a:t>. Computer‐Aided Civil and Infrastructure Engineering, 32: 361-378.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pt-BR" sz="1400">
                <a:solidFill>
                  <a:srgbClr val="000000"/>
                </a:solidFill>
              </a:rPr>
              <a:t>Liang Yang, Bing Li, Wei Li, Biao Jiang, Jizhong Xiao (2018) </a:t>
            </a:r>
            <a:r>
              <a:rPr b="1" lang="pt-BR" sz="1400">
                <a:solidFill>
                  <a:srgbClr val="000000"/>
                </a:solidFill>
              </a:rPr>
              <a:t>Semantic Metric 3D Reconstruction for Concrete Inspection</a:t>
            </a:r>
            <a:r>
              <a:rPr lang="pt-BR" sz="1400">
                <a:solidFill>
                  <a:srgbClr val="000000"/>
                </a:solidFill>
              </a:rPr>
              <a:t>. IEEE/CVF Conference on Computer Vision and Pattern Recognition Workshops.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pt-BR" sz="1400">
                <a:solidFill>
                  <a:srgbClr val="000000"/>
                </a:solidFill>
              </a:rPr>
              <a:t>N. Coudray, A. Karathanou, S. Chambon (2010) </a:t>
            </a:r>
            <a:r>
              <a:rPr b="1" lang="pt-BR" sz="1400">
                <a:solidFill>
                  <a:srgbClr val="000000"/>
                </a:solidFill>
              </a:rPr>
              <a:t>Multi-resolution approach for fine structure extraction - Application and validation on road images</a:t>
            </a:r>
            <a:r>
              <a:rPr lang="pt-BR" sz="1400">
                <a:solidFill>
                  <a:srgbClr val="000000"/>
                </a:solidFill>
              </a:rPr>
              <a:t>, International Conference on Computer Vision Theory and Applications (VISAPP), Angers, France, 17-21.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pt-BR" sz="1400">
                <a:solidFill>
                  <a:srgbClr val="000000"/>
                </a:solidFill>
              </a:rPr>
              <a:t>Ronneberger O., Fischer P., Brox T. (2015) </a:t>
            </a:r>
            <a:r>
              <a:rPr b="1" lang="pt-BR" sz="1400">
                <a:solidFill>
                  <a:srgbClr val="000000"/>
                </a:solidFill>
              </a:rPr>
              <a:t>U-Net: Convolutional Networks for Biomedical Image Segmentation</a:t>
            </a:r>
            <a:r>
              <a:rPr lang="pt-BR" sz="1400">
                <a:solidFill>
                  <a:srgbClr val="000000"/>
                </a:solidFill>
              </a:rPr>
              <a:t>. In: Navab N., Hornegger J., Wells W., Frangi A. (eds) Medical Image Computing and Computer-Assisted Intervention. Lecture Notes in Computer Science, vol 9351. Springer, Cham.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400"/>
              <a:buChar char="➔"/>
            </a:pPr>
            <a:r>
              <a:rPr lang="pt-BR" sz="1400">
                <a:solidFill>
                  <a:srgbClr val="000000"/>
                </a:solidFill>
              </a:rPr>
              <a:t>Silva, W.R.L., Lucena, D.S. (2018) </a:t>
            </a:r>
            <a:r>
              <a:rPr b="1" lang="pt-BR" sz="1400">
                <a:solidFill>
                  <a:srgbClr val="000000"/>
                </a:solidFill>
              </a:rPr>
              <a:t>Concrete Cracks Detection Based on Deep Learning Image Classification</a:t>
            </a:r>
            <a:r>
              <a:rPr lang="pt-BR" sz="1400">
                <a:solidFill>
                  <a:srgbClr val="000000"/>
                </a:solidFill>
              </a:rPr>
              <a:t>. Proceedings, 2, 489.</a:t>
            </a:r>
            <a:endParaRPr sz="1400">
              <a:solidFill>
                <a:srgbClr val="000000"/>
              </a:solidFill>
            </a:endParaRPr>
          </a:p>
          <a:p>
            <a:pPr indent="-317500" lvl="0" marL="457200" rtl="0" algn="just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400"/>
              <a:buChar char="➔"/>
            </a:pPr>
            <a:r>
              <a:rPr lang="pt-BR" sz="1400">
                <a:solidFill>
                  <a:srgbClr val="000000"/>
                </a:solidFill>
              </a:rPr>
              <a:t>Zhong Qu, Fang-Rong Ju, Yang Guo, Ling Bai, Kuo Chen (2018) </a:t>
            </a:r>
            <a:r>
              <a:rPr b="1" lang="pt-BR" sz="1400">
                <a:solidFill>
                  <a:srgbClr val="000000"/>
                </a:solidFill>
              </a:rPr>
              <a:t>Concrete surface crack detection with the improved pre-extraction and the second percolation processing methods</a:t>
            </a:r>
            <a:r>
              <a:rPr lang="pt-BR" sz="1400">
                <a:solidFill>
                  <a:srgbClr val="000000"/>
                </a:solidFill>
              </a:rPr>
              <a:t>. PLoS ONE.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377" name="Google Shape;37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Referências</a:t>
            </a:r>
            <a:endParaRPr b="1" sz="24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6"/>
          <p:cNvSpPr txBox="1"/>
          <p:nvPr>
            <p:ph type="title"/>
          </p:nvPr>
        </p:nvSpPr>
        <p:spPr>
          <a:xfrm>
            <a:off x="265500" y="1205825"/>
            <a:ext cx="4045200" cy="150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3000"/>
              <a:t>Projeto</a:t>
            </a:r>
            <a:endParaRPr b="1" sz="3000"/>
          </a:p>
        </p:txBody>
      </p:sp>
      <p:sp>
        <p:nvSpPr>
          <p:cNvPr id="78" name="Google Shape;78;p16"/>
          <p:cNvSpPr txBox="1"/>
          <p:nvPr>
            <p:ph idx="1" type="subTitle"/>
          </p:nvPr>
        </p:nvSpPr>
        <p:spPr>
          <a:xfrm>
            <a:off x="265500" y="27690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000000"/>
                </a:solidFill>
              </a:rPr>
              <a:t>Identificar rachaduras em imagens de cerâmica</a:t>
            </a:r>
            <a:endParaRPr sz="1800">
              <a:solidFill>
                <a:srgbClr val="000000"/>
              </a:solidFill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21588" y="1116000"/>
            <a:ext cx="1800000" cy="120093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0" name="Google Shape;80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42600" y="985595"/>
            <a:ext cx="1800001" cy="145018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1" name="Google Shape;81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2400" y="2970000"/>
            <a:ext cx="1800001" cy="101398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2" name="Google Shape;82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838400" y="2777908"/>
            <a:ext cx="1800000" cy="138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Estudos Relacionados</a:t>
            </a:r>
            <a:endParaRPr sz="3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Trabalhos de Artigos</a:t>
            </a:r>
            <a:endParaRPr b="1" sz="2400"/>
          </a:p>
        </p:txBody>
      </p:sp>
      <p:sp>
        <p:nvSpPr>
          <p:cNvPr id="93" name="Google Shape;93;p18"/>
          <p:cNvSpPr txBox="1"/>
          <p:nvPr>
            <p:ph idx="1" type="body"/>
          </p:nvPr>
        </p:nvSpPr>
        <p:spPr>
          <a:xfrm>
            <a:off x="4579200" y="1152475"/>
            <a:ext cx="42603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</a:rPr>
              <a:t>Semantic Metric 3D Reconstruction for Concrete Inspection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Liang Yang, Bing Li, Wei Li, Biao Jiang e Jizhong Xiao (2018)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94" name="Google Shape;94;p18"/>
          <p:cNvSpPr txBox="1"/>
          <p:nvPr>
            <p:ph idx="1" type="body"/>
          </p:nvPr>
        </p:nvSpPr>
        <p:spPr>
          <a:xfrm>
            <a:off x="313200" y="1152475"/>
            <a:ext cx="42603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400">
                <a:solidFill>
                  <a:srgbClr val="000000"/>
                </a:solidFill>
              </a:rPr>
              <a:t>U-Net: Convolutional Networks for Biomedical Image Segmentation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>
                <a:solidFill>
                  <a:srgbClr val="000000"/>
                </a:solidFill>
              </a:rPr>
              <a:t>Olaf Ronneberger, Philipp Fischer e Thomas Brox (2015)</a:t>
            </a:r>
            <a:endParaRPr sz="1400">
              <a:solidFill>
                <a:srgbClr val="000000"/>
              </a:solidFill>
            </a:endParaRPr>
          </a:p>
        </p:txBody>
      </p:sp>
      <p:pic>
        <p:nvPicPr>
          <p:cNvPr id="95" name="Google Shape;95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37575" y="2546887"/>
            <a:ext cx="1800000" cy="1524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6" name="Google Shape;96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1125" y="2547200"/>
            <a:ext cx="1800000" cy="152542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7" name="Google Shape;97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5775" y="2498888"/>
            <a:ext cx="1620000" cy="16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98" name="Google Shape;98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30925" y="2498900"/>
            <a:ext cx="1620000" cy="16200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99" name="Google Shape;99;p18"/>
          <p:cNvSpPr txBox="1"/>
          <p:nvPr>
            <p:ph idx="1" type="body"/>
          </p:nvPr>
        </p:nvSpPr>
        <p:spPr>
          <a:xfrm>
            <a:off x="735775" y="4215550"/>
            <a:ext cx="34152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000000"/>
                </a:solidFill>
              </a:rPr>
              <a:t>Imagem original e segmentada.</a:t>
            </a:r>
            <a:endParaRPr i="1" sz="1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000000"/>
                </a:solidFill>
              </a:rPr>
              <a:t>F</a:t>
            </a:r>
            <a:r>
              <a:rPr i="1" lang="pt-BR" sz="1000">
                <a:solidFill>
                  <a:srgbClr val="000000"/>
                </a:solidFill>
              </a:rPr>
              <a:t>onte: https://github.com/zhixuhao/unet</a:t>
            </a:r>
            <a:endParaRPr i="1" sz="1000">
              <a:solidFill>
                <a:srgbClr val="000000"/>
              </a:solidFill>
            </a:endParaRPr>
          </a:p>
        </p:txBody>
      </p:sp>
      <p:sp>
        <p:nvSpPr>
          <p:cNvPr id="100" name="Google Shape;100;p18"/>
          <p:cNvSpPr txBox="1"/>
          <p:nvPr>
            <p:ph idx="1" type="body"/>
          </p:nvPr>
        </p:nvSpPr>
        <p:spPr>
          <a:xfrm>
            <a:off x="4837575" y="4215550"/>
            <a:ext cx="37434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000000"/>
                </a:solidFill>
              </a:rPr>
              <a:t>Imagem original e segmentada.</a:t>
            </a:r>
            <a:endParaRPr i="1" sz="1000">
              <a:solidFill>
                <a:srgbClr val="000000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pt-BR" sz="1000">
                <a:solidFill>
                  <a:srgbClr val="000000"/>
                </a:solidFill>
              </a:rPr>
              <a:t>Fonte: </a:t>
            </a:r>
            <a:r>
              <a:rPr i="1" lang="pt-BR" sz="1000">
                <a:solidFill>
                  <a:srgbClr val="000000"/>
                </a:solidFill>
              </a:rPr>
              <a:t>https://ericlyang.github.io/project/deepinspection</a:t>
            </a:r>
            <a:endParaRPr i="1" sz="10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Abordagem</a:t>
            </a:r>
            <a:endParaRPr sz="38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400"/>
              <a:t>Fluxograma do Projeto</a:t>
            </a:r>
            <a:endParaRPr b="1" sz="2400"/>
          </a:p>
        </p:txBody>
      </p:sp>
      <p:pic>
        <p:nvPicPr>
          <p:cNvPr id="111" name="Google Shape;11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92000" y="2160000"/>
            <a:ext cx="5760000" cy="1612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2" name="Google Shape;112;p20"/>
          <p:cNvSpPr txBox="1"/>
          <p:nvPr>
            <p:ph idx="1" type="body"/>
          </p:nvPr>
        </p:nvSpPr>
        <p:spPr>
          <a:xfrm>
            <a:off x="313200" y="1152475"/>
            <a:ext cx="8520600" cy="817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➔"/>
            </a:pPr>
            <a:r>
              <a:rPr lang="pt-BR" sz="1600">
                <a:solidFill>
                  <a:srgbClr val="000000"/>
                </a:solidFill>
              </a:rPr>
              <a:t>Projeto modularizado em Dataset, Pré-processamento e Arquitetura da Rede Neural.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ctrTitle"/>
          </p:nvPr>
        </p:nvSpPr>
        <p:spPr>
          <a:xfrm>
            <a:off x="510450" y="1257300"/>
            <a:ext cx="8123100" cy="1588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800"/>
              <a:t>Base de Dados</a:t>
            </a:r>
            <a:endParaRPr sz="3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pearmint">
  <a:themeElements>
    <a:clrScheme name="Spearmint">
      <a:dk1>
        <a:srgbClr val="202729"/>
      </a:dk1>
      <a:lt1>
        <a:srgbClr val="FFFFFF"/>
      </a:lt1>
      <a:dk2>
        <a:srgbClr val="4BA173"/>
      </a:dk2>
      <a:lt2>
        <a:srgbClr val="63D297"/>
      </a:lt2>
      <a:accent1>
        <a:srgbClr val="353744"/>
      </a:accent1>
      <a:accent2>
        <a:srgbClr val="424242"/>
      </a:accent2>
      <a:accent3>
        <a:srgbClr val="616161"/>
      </a:accent3>
      <a:accent4>
        <a:srgbClr val="999999"/>
      </a:accent4>
      <a:accent5>
        <a:srgbClr val="FF5252"/>
      </a:accent5>
      <a:accent6>
        <a:srgbClr val="FFF176"/>
      </a:accent6>
      <a:hlink>
        <a:srgbClr val="FF5252"/>
      </a:hlink>
      <a:folHlink>
        <a:srgbClr val="FF525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